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Roboto"/>
      <p:regular r:id="rId46"/>
      <p:bold r:id="rId47"/>
      <p:italic r:id="rId48"/>
      <p:boldItalic r:id="rId49"/>
    </p:embeddedFont>
    <p:embeddedFont>
      <p:font typeface="Nunito"/>
      <p:regular r:id="rId50"/>
      <p:bold r:id="rId51"/>
      <p:italic r:id="rId52"/>
      <p:boldItalic r:id="rId53"/>
    </p:embeddedFont>
    <p:embeddedFont>
      <p:font typeface="Maven Pro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9378B1-85E9-4C46-8CFD-52A6C9089A76}">
  <a:tblStyle styleId="{AA9378B1-85E9-4C46-8CFD-52A6C9089A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unito-bold.fntdata"/><Relationship Id="rId50" Type="http://schemas.openxmlformats.org/officeDocument/2006/relationships/font" Target="fonts/Nunito-regular.fntdata"/><Relationship Id="rId53" Type="http://schemas.openxmlformats.org/officeDocument/2006/relationships/font" Target="fonts/Nunito-boldItalic.fntdata"/><Relationship Id="rId52" Type="http://schemas.openxmlformats.org/officeDocument/2006/relationships/font" Target="fonts/Nunito-italic.fntdata"/><Relationship Id="rId11" Type="http://schemas.openxmlformats.org/officeDocument/2006/relationships/slide" Target="slides/slide5.xml"/><Relationship Id="rId55" Type="http://schemas.openxmlformats.org/officeDocument/2006/relationships/font" Target="fonts/MavenPro-bold.fntdata"/><Relationship Id="rId10" Type="http://schemas.openxmlformats.org/officeDocument/2006/relationships/slide" Target="slides/slide4.xml"/><Relationship Id="rId54" Type="http://schemas.openxmlformats.org/officeDocument/2006/relationships/font" Target="fonts/MavenPro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f14df69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6f14df69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ee989637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6ee989637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6f14df7ec6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6f14df7ec6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6ee989637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6ee989637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6f14df7ec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6f14df7ec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e343b17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ce343b17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ce343b171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ce343b171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ce2f3f93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ce2f3f93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ce343b171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ce343b171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6f14df7ec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6f14df7ec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f14df7ec6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6f14df7ec6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ee989637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6ee989637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6ee989637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6ee989637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ee989637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6ee989637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ce371ebfb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ce371ebfb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ce371ebfb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ce371ebfb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ce4ccfe84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ce4ccfe84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e4ccfe84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ce4ccfe84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ce4ccfe84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ce4ccfe84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ce371ebfb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ce371ebfb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6ee989637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6ee989637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6ee989637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6ee989637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6ee989637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6ee989637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6f14df7ec6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6f14df7ec6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6f14df7ec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6f14df7ec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6f14df7ec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6f14df7ec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6f14df7ec6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6f14df7ec6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6f14df7ec6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6f14df7ec6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6f14df7ec6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6f14df7ec6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6ee989637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6ee989637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6ee989637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6ee989637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ce2f3f93c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ce2f3f93c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ee989637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6ee989637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ee989637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6ee989637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f14df69c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6f14df69c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f14df69c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6f14df69c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6f14df69c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6f14df69c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f14df69c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6f14df69c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6.png"/><Relationship Id="rId5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jpg"/><Relationship Id="rId4" Type="http://schemas.openxmlformats.org/officeDocument/2006/relationships/image" Target="../media/image36.jpg"/><Relationship Id="rId5" Type="http://schemas.openxmlformats.org/officeDocument/2006/relationships/image" Target="../media/image4.jpg"/><Relationship Id="rId6" Type="http://schemas.openxmlformats.org/officeDocument/2006/relationships/image" Target="../media/image3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blog.techliance.com/best-ecommerce-platforms/" TargetMode="External"/><Relationship Id="rId4" Type="http://schemas.openxmlformats.org/officeDocument/2006/relationships/hyperlink" Target="https://www.matellio.com/blog/cloud-based-ecommerce-platform/" TargetMode="External"/><Relationship Id="rId9" Type="http://schemas.openxmlformats.org/officeDocument/2006/relationships/hyperlink" Target="https://www.intuz.com/blog/generative-ai-chatbots-for-ecommerce-customer-support" TargetMode="External"/><Relationship Id="rId5" Type="http://schemas.openxmlformats.org/officeDocument/2006/relationships/hyperlink" Target="https://www.upguard.com/blog/cost-of-data-breach#:~:text=Data%20Breaches%20in%20Hybrid%20Cloud,in%20a%20private%20cloud%20environment" TargetMode="External"/><Relationship Id="rId6" Type="http://schemas.openxmlformats.org/officeDocument/2006/relationships/hyperlink" Target="https://asponte.com/leveraging-generative-ai-in-e-commerce-a-new-era-of-personalization/" TargetMode="External"/><Relationship Id="rId7" Type="http://schemas.openxmlformats.org/officeDocument/2006/relationships/hyperlink" Target="https://chatbotslife.com/generative-ai-chatbot-in-ecommerce-use-cases-benefits-and-statistics-behind-c54b0e83edb2" TargetMode="External"/><Relationship Id="rId8" Type="http://schemas.openxmlformats.org/officeDocument/2006/relationships/hyperlink" Target="https://www.linkedin.com/pulse/generative-ai-e-commerce-market-present-development-strategy-sharma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997300"/>
            <a:ext cx="4771200" cy="24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Synergy in Shopping: A Blueprint for E-commerce Excellence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78942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760"/>
              <a:t>Group 4</a:t>
            </a:r>
            <a:endParaRPr sz="17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760"/>
              <a:t>Mithilesh Menakuru, Megan Mossinger, Rishitha Nimma, Priyanka Verma</a:t>
            </a:r>
            <a:endParaRPr sz="17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6225"/>
            <a:ext cx="9144000" cy="43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2"/>
          <p:cNvSpPr txBox="1"/>
          <p:nvPr>
            <p:ph type="title"/>
          </p:nvPr>
        </p:nvSpPr>
        <p:spPr>
          <a:xfrm>
            <a:off x="1825550" y="2164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 Statistics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</a:rPr>
              <a:t>Power of Software Engineering Principles</a:t>
            </a:r>
            <a:endParaRPr>
              <a:solidFill>
                <a:srgbClr val="0D0D0D"/>
              </a:solidFill>
            </a:endParaRPr>
          </a:p>
        </p:txBody>
      </p:sp>
      <p:sp>
        <p:nvSpPr>
          <p:cNvPr id="340" name="Google Shape;340;p23"/>
          <p:cNvSpPr txBox="1"/>
          <p:nvPr>
            <p:ph idx="1" type="body"/>
          </p:nvPr>
        </p:nvSpPr>
        <p:spPr>
          <a:xfrm>
            <a:off x="1303800" y="1678675"/>
            <a:ext cx="76248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1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40"/>
              <a:buChar char="●"/>
            </a:pPr>
            <a:r>
              <a:rPr b="1" lang="en" sz="2040"/>
              <a:t>Improved Quality</a:t>
            </a:r>
            <a:endParaRPr b="1" sz="2040"/>
          </a:p>
          <a:p>
            <a:pPr indent="-3581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40"/>
              <a:buChar char="●"/>
            </a:pPr>
            <a:r>
              <a:rPr b="1" lang="en" sz="2040"/>
              <a:t>Improved Performance</a:t>
            </a:r>
            <a:endParaRPr b="1" sz="2040"/>
          </a:p>
          <a:p>
            <a:pPr indent="-3581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40"/>
              <a:buChar char="●"/>
            </a:pPr>
            <a:r>
              <a:rPr b="1" lang="en" sz="2040"/>
              <a:t>Reduces Complexities</a:t>
            </a:r>
            <a:endParaRPr b="1" sz="2040"/>
          </a:p>
          <a:p>
            <a:pPr indent="-35814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40"/>
              <a:buChar char="●"/>
            </a:pPr>
            <a:r>
              <a:rPr b="1" lang="en" sz="2040"/>
              <a:t>Reduced Development Time &amp; Saves Development Costs</a:t>
            </a:r>
            <a:endParaRPr b="1" sz="204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4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520"/>
          </a:p>
        </p:txBody>
      </p:sp>
      <p:pic>
        <p:nvPicPr>
          <p:cNvPr id="341" name="Google Shape;341;p23"/>
          <p:cNvPicPr preferRelativeResize="0"/>
          <p:nvPr/>
        </p:nvPicPr>
        <p:blipFill rotWithShape="1">
          <a:blip r:embed="rId3">
            <a:alphaModFix/>
          </a:blip>
          <a:srcRect b="12625" l="0" r="0" t="0"/>
          <a:stretch/>
        </p:blipFill>
        <p:spPr>
          <a:xfrm>
            <a:off x="7905125" y="4112850"/>
            <a:ext cx="943725" cy="8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085" y="4112850"/>
            <a:ext cx="1324215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5000" y="4215400"/>
            <a:ext cx="1043426" cy="6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</a:rPr>
              <a:t>Software Development Risks</a:t>
            </a:r>
            <a:endParaRPr>
              <a:solidFill>
                <a:srgbClr val="0D0D0D"/>
              </a:solidFill>
            </a:endParaRPr>
          </a:p>
        </p:txBody>
      </p:sp>
      <p:sp>
        <p:nvSpPr>
          <p:cNvPr id="349" name="Google Shape;349;p24"/>
          <p:cNvSpPr txBox="1"/>
          <p:nvPr>
            <p:ph idx="1" type="body"/>
          </p:nvPr>
        </p:nvSpPr>
        <p:spPr>
          <a:xfrm>
            <a:off x="1303800" y="1826775"/>
            <a:ext cx="32682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14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40"/>
              <a:buAutoNum type="arabicPeriod"/>
            </a:pPr>
            <a:r>
              <a:rPr b="1" lang="en" sz="2040"/>
              <a:t>Schedule Risks</a:t>
            </a:r>
            <a:endParaRPr b="1" sz="204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2040"/>
          </a:p>
          <a:p>
            <a:pPr indent="-35814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040"/>
              <a:buAutoNum type="arabicPeriod"/>
            </a:pPr>
            <a:r>
              <a:rPr b="1" lang="en" sz="2040"/>
              <a:t>Budget Risks</a:t>
            </a:r>
            <a:endParaRPr b="1" sz="204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2040"/>
          </a:p>
          <a:p>
            <a:pPr indent="-35814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040"/>
              <a:buAutoNum type="arabicPeriod"/>
            </a:pPr>
            <a:r>
              <a:rPr b="1" lang="en" sz="2040"/>
              <a:t>Management Risks</a:t>
            </a:r>
            <a:endParaRPr b="1" sz="204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4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520"/>
          </a:p>
        </p:txBody>
      </p:sp>
      <p:sp>
        <p:nvSpPr>
          <p:cNvPr id="350" name="Google Shape;350;p24"/>
          <p:cNvSpPr txBox="1"/>
          <p:nvPr>
            <p:ph idx="1" type="body"/>
          </p:nvPr>
        </p:nvSpPr>
        <p:spPr>
          <a:xfrm>
            <a:off x="4903150" y="1826775"/>
            <a:ext cx="32682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40"/>
              <a:t>4.	Technical Risks</a:t>
            </a:r>
            <a:endParaRPr b="1" sz="204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204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40"/>
              <a:t>5. 	External Risks</a:t>
            </a:r>
            <a:endParaRPr b="1" sz="204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520"/>
          </a:p>
        </p:txBody>
      </p:sp>
      <p:pic>
        <p:nvPicPr>
          <p:cNvPr id="351" name="Google Shape;3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4900" y="264450"/>
            <a:ext cx="1333426" cy="133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4900" y="3357975"/>
            <a:ext cx="1389500" cy="12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Cloud Platforms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Industry Cloud Platforms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63" name="Google Shape;363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Store Personal and Financial Information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Process Online Transactions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Set Up Delivery Details for Customers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272" y="3526550"/>
            <a:ext cx="1571125" cy="84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5950" y="2693841"/>
            <a:ext cx="585125" cy="689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7125" y="1694550"/>
            <a:ext cx="999300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Platform Benefits</a:t>
            </a:r>
            <a:endParaRPr/>
          </a:p>
        </p:txBody>
      </p:sp>
      <p:graphicFrame>
        <p:nvGraphicFramePr>
          <p:cNvPr id="372" name="Google Shape;372;p27"/>
          <p:cNvGraphicFramePr/>
          <p:nvPr/>
        </p:nvGraphicFramePr>
        <p:xfrm>
          <a:off x="2556450" y="181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{AA9378B1-85E9-4C46-8CFD-52A6C9089A76}</a:tableStyleId>
              </a:tblPr>
              <a:tblGrid>
                <a:gridCol w="4031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Scalability</a:t>
                      </a:r>
                      <a:endParaRPr sz="2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DECDB"/>
                        </a:gs>
                        <a:gs pos="100000">
                          <a:srgbClr val="F0AA63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Speed</a:t>
                      </a:r>
                      <a:endParaRPr sz="2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DECDB"/>
                        </a:gs>
                        <a:gs pos="100000">
                          <a:srgbClr val="F0AA63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Cost-Effective Maintenance</a:t>
                      </a:r>
                      <a:endParaRPr sz="2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DECDB"/>
                        </a:gs>
                        <a:gs pos="100000">
                          <a:srgbClr val="F0AA63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Security</a:t>
                      </a:r>
                      <a:endParaRPr sz="2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DECDB"/>
                        </a:gs>
                        <a:gs pos="100000">
                          <a:srgbClr val="F0AA63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Automation</a:t>
                      </a:r>
                      <a:endParaRPr sz="2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DECDB"/>
                        </a:gs>
                        <a:gs pos="100000">
                          <a:srgbClr val="F0AA63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/>
          <p:nvPr>
            <p:ph idx="1" type="body"/>
          </p:nvPr>
        </p:nvSpPr>
        <p:spPr>
          <a:xfrm>
            <a:off x="734700" y="882400"/>
            <a:ext cx="7674600" cy="3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50">
                <a:solidFill>
                  <a:schemeClr val="accent3"/>
                </a:solidFill>
              </a:rPr>
              <a:t>40%</a:t>
            </a:r>
            <a:r>
              <a:rPr lang="en" sz="3000"/>
              <a:t> </a:t>
            </a:r>
            <a:r>
              <a:rPr i="1" lang="en" sz="3000"/>
              <a:t>of shoppers </a:t>
            </a:r>
            <a:endParaRPr i="1" sz="3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3000"/>
              <a:t>wait no more than </a:t>
            </a:r>
            <a:endParaRPr i="1" sz="3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3000"/>
              <a:t>three seconds before </a:t>
            </a:r>
            <a:endParaRPr i="1" sz="3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3000"/>
              <a:t>abandoning a retail site.</a:t>
            </a:r>
            <a:endParaRPr i="1"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IT </a:t>
            </a:r>
            <a:r>
              <a:rPr lang="en">
                <a:solidFill>
                  <a:schemeClr val="accent3"/>
                </a:solidFill>
              </a:rPr>
              <a:t>Initiatives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83" name="Google Shape;383;p29"/>
          <p:cNvSpPr txBox="1"/>
          <p:nvPr>
            <p:ph idx="1" type="body"/>
          </p:nvPr>
        </p:nvSpPr>
        <p:spPr>
          <a:xfrm>
            <a:off x="463150" y="1962975"/>
            <a:ext cx="3268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Implementation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 txBox="1"/>
          <p:nvPr>
            <p:ph idx="1" type="body"/>
          </p:nvPr>
        </p:nvSpPr>
        <p:spPr>
          <a:xfrm>
            <a:off x="5068725" y="1962975"/>
            <a:ext cx="3268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Data Analytics</a:t>
            </a:r>
            <a:endParaRPr sz="2500"/>
          </a:p>
        </p:txBody>
      </p:sp>
      <p:sp>
        <p:nvSpPr>
          <p:cNvPr id="385" name="Google Shape;385;p29"/>
          <p:cNvSpPr txBox="1"/>
          <p:nvPr>
            <p:ph idx="1" type="body"/>
          </p:nvPr>
        </p:nvSpPr>
        <p:spPr>
          <a:xfrm>
            <a:off x="463150" y="3505275"/>
            <a:ext cx="3268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Scalability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9"/>
          <p:cNvSpPr txBox="1"/>
          <p:nvPr>
            <p:ph idx="1" type="body"/>
          </p:nvPr>
        </p:nvSpPr>
        <p:spPr>
          <a:xfrm>
            <a:off x="5068725" y="3505275"/>
            <a:ext cx="3268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Security</a:t>
            </a:r>
            <a:endParaRPr sz="2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387" name="Google Shape;3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725" y="1712388"/>
            <a:ext cx="1249875" cy="12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9"/>
          <p:cNvPicPr preferRelativeResize="0"/>
          <p:nvPr/>
        </p:nvPicPr>
        <p:blipFill rotWithShape="1">
          <a:blip r:embed="rId4">
            <a:alphaModFix/>
          </a:blip>
          <a:srcRect b="38437" l="24721" r="27247" t="16299"/>
          <a:stretch/>
        </p:blipFill>
        <p:spPr>
          <a:xfrm>
            <a:off x="3018513" y="3247522"/>
            <a:ext cx="1056300" cy="107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1125" y="1712400"/>
            <a:ext cx="1159725" cy="11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4550" y="3354450"/>
            <a:ext cx="1056300" cy="10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0"/>
          <p:cNvSpPr txBox="1"/>
          <p:nvPr>
            <p:ph idx="1" type="body"/>
          </p:nvPr>
        </p:nvSpPr>
        <p:spPr>
          <a:xfrm>
            <a:off x="734700" y="1396750"/>
            <a:ext cx="7674600" cy="3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average cost of a data breach was </a:t>
            </a:r>
            <a:endParaRPr b="1" sz="645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450">
                <a:solidFill>
                  <a:schemeClr val="accent3"/>
                </a:solidFill>
              </a:rPr>
              <a:t>$</a:t>
            </a:r>
            <a:r>
              <a:rPr b="1" lang="en" sz="6450">
                <a:solidFill>
                  <a:schemeClr val="accent3"/>
                </a:solidFill>
              </a:rPr>
              <a:t>4.24 million</a:t>
            </a:r>
            <a:r>
              <a:rPr lang="en" sz="3000"/>
              <a:t> </a:t>
            </a:r>
            <a:endParaRPr sz="3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/>
              <a:t>in 2022.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Data Breach Costs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01" name="Google Shape;401;p31"/>
          <p:cNvSpPr txBox="1"/>
          <p:nvPr>
            <p:ph idx="1" type="body"/>
          </p:nvPr>
        </p:nvSpPr>
        <p:spPr>
          <a:xfrm>
            <a:off x="1303800" y="1990050"/>
            <a:ext cx="7030500" cy="28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5000"/>
              <a:t>Loss of Consumer Trust</a:t>
            </a:r>
            <a:endParaRPr b="1" sz="5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 sz="5000"/>
              <a:t>Loss of Vendor Trust</a:t>
            </a:r>
            <a:endParaRPr b="1" sz="5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 sz="5000"/>
              <a:t>Legal and Consulting Fees</a:t>
            </a:r>
            <a:endParaRPr b="1" sz="5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400" y="1497775"/>
            <a:ext cx="1806925" cy="18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 b="0" l="8294" r="11177" t="0"/>
          <a:stretch/>
        </p:blipFill>
        <p:spPr>
          <a:xfrm>
            <a:off x="122550" y="1678925"/>
            <a:ext cx="2262077" cy="280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750" y="1678925"/>
            <a:ext cx="1872149" cy="280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6850" y="1678388"/>
            <a:ext cx="1872149" cy="280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1750" y="1678925"/>
            <a:ext cx="2160199" cy="280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 txBox="1"/>
          <p:nvPr>
            <p:ph type="title"/>
          </p:nvPr>
        </p:nvSpPr>
        <p:spPr>
          <a:xfrm>
            <a:off x="1303800" y="598575"/>
            <a:ext cx="78402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Cloud Platform Outsourced Options</a:t>
            </a:r>
            <a:endParaRPr/>
          </a:p>
        </p:txBody>
      </p:sp>
      <p:pic>
        <p:nvPicPr>
          <p:cNvPr id="408" name="Google Shape;408;p32"/>
          <p:cNvPicPr preferRelativeResize="0"/>
          <p:nvPr/>
        </p:nvPicPr>
        <p:blipFill rotWithShape="1">
          <a:blip r:embed="rId3">
            <a:alphaModFix/>
          </a:blip>
          <a:srcRect b="12655" l="0" r="0" t="26877"/>
          <a:stretch/>
        </p:blipFill>
        <p:spPr>
          <a:xfrm>
            <a:off x="823438" y="1843425"/>
            <a:ext cx="7497125" cy="27071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"/>
          <p:cNvSpPr txBox="1"/>
          <p:nvPr>
            <p:ph type="title"/>
          </p:nvPr>
        </p:nvSpPr>
        <p:spPr>
          <a:xfrm>
            <a:off x="814150" y="163530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AI</a:t>
            </a:r>
            <a:endParaRPr/>
          </a:p>
        </p:txBody>
      </p:sp>
      <p:pic>
        <p:nvPicPr>
          <p:cNvPr id="414" name="Google Shape;4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050" y="837550"/>
            <a:ext cx="4259550" cy="297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4"/>
          <p:cNvSpPr txBox="1"/>
          <p:nvPr>
            <p:ph type="title"/>
          </p:nvPr>
        </p:nvSpPr>
        <p:spPr>
          <a:xfrm>
            <a:off x="1497750" y="647825"/>
            <a:ext cx="4804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Generative AI?</a:t>
            </a:r>
            <a:endParaRPr/>
          </a:p>
        </p:txBody>
      </p:sp>
      <p:sp>
        <p:nvSpPr>
          <p:cNvPr id="420" name="Google Shape;420;p34"/>
          <p:cNvSpPr txBox="1"/>
          <p:nvPr>
            <p:ph idx="1" type="body"/>
          </p:nvPr>
        </p:nvSpPr>
        <p:spPr>
          <a:xfrm>
            <a:off x="699625" y="3961075"/>
            <a:ext cx="3261600" cy="27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4"/>
          <p:cNvSpPr txBox="1"/>
          <p:nvPr/>
        </p:nvSpPr>
        <p:spPr>
          <a:xfrm>
            <a:off x="1202125" y="1803175"/>
            <a:ext cx="6079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AI that creates new content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Learns from existing data</a:t>
            </a:r>
            <a:r>
              <a:rPr lang="en" sz="2000">
                <a:latin typeface="Nunito"/>
                <a:ea typeface="Nunito"/>
                <a:cs typeface="Nunito"/>
                <a:sym typeface="Nunito"/>
              </a:rPr>
              <a:t> 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Applications across industries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Enhances user experiences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AI Benefits</a:t>
            </a:r>
            <a:endParaRPr/>
          </a:p>
        </p:txBody>
      </p:sp>
      <p:sp>
        <p:nvSpPr>
          <p:cNvPr id="427" name="Google Shape;427;p3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Increases customer engagement significantly.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Streamlines operational processes effectively.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Improves accuracy of demand forecasting.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4. Enhances overall shopping experience.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71" y="0"/>
            <a:ext cx="87648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300100"/>
            <a:ext cx="7857249" cy="44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00" y="442925"/>
            <a:ext cx="7813800" cy="4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38" y="209550"/>
            <a:ext cx="85439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75" y="128100"/>
            <a:ext cx="7696049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325" y="152400"/>
            <a:ext cx="76561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/>
          <p:nvPr>
            <p:ph type="title"/>
          </p:nvPr>
        </p:nvSpPr>
        <p:spPr>
          <a:xfrm>
            <a:off x="824000" y="1613825"/>
            <a:ext cx="80997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Mesh Architectures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E-commerce Industry?</a:t>
            </a:r>
            <a:endParaRPr/>
          </a:p>
        </p:txBody>
      </p:sp>
      <p:sp>
        <p:nvSpPr>
          <p:cNvPr id="293" name="Google Shape;293;p15"/>
          <p:cNvSpPr txBox="1"/>
          <p:nvPr>
            <p:ph idx="1" type="body"/>
          </p:nvPr>
        </p:nvSpPr>
        <p:spPr>
          <a:xfrm>
            <a:off x="1303800" y="1478850"/>
            <a:ext cx="7443600" cy="21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E-commerce involves buying and selling goods online globally.</a:t>
            </a:r>
            <a:endParaRPr b="1"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It utilizes digital platforms for transactions and marketing.</a:t>
            </a:r>
            <a:endParaRPr b="1"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Continuously evolving with technology, enhancing consumer experiences.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473" y="2968500"/>
            <a:ext cx="3653075" cy="20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Mesh Architectures</a:t>
            </a:r>
            <a:endParaRPr/>
          </a:p>
        </p:txBody>
      </p:sp>
      <p:sp>
        <p:nvSpPr>
          <p:cNvPr id="472" name="Google Shape;472;p42"/>
          <p:cNvSpPr txBox="1"/>
          <p:nvPr>
            <p:ph idx="1" type="body"/>
          </p:nvPr>
        </p:nvSpPr>
        <p:spPr>
          <a:xfrm>
            <a:off x="1303800" y="1316275"/>
            <a:ext cx="7465800" cy="3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3493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044"/>
              <a:t>Protects users </a:t>
            </a:r>
            <a:endParaRPr sz="3044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44"/>
              <a:t>from cyber attack</a:t>
            </a:r>
            <a:endParaRPr sz="3044"/>
          </a:p>
          <a:p>
            <a:pPr indent="-33493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3044"/>
              <a:t>Decentralized </a:t>
            </a:r>
            <a:endParaRPr sz="3044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44"/>
              <a:t>security control</a:t>
            </a:r>
            <a:endParaRPr sz="3044"/>
          </a:p>
          <a:p>
            <a:pPr indent="-33493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3044"/>
              <a:t>Adaptive &amp; </a:t>
            </a:r>
            <a:endParaRPr sz="3044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44"/>
              <a:t>real time response</a:t>
            </a:r>
            <a:endParaRPr sz="3044"/>
          </a:p>
          <a:p>
            <a:pPr indent="-33493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3044"/>
              <a:t>Provides </a:t>
            </a:r>
            <a:r>
              <a:rPr lang="en" sz="3044"/>
              <a:t>confidence</a:t>
            </a:r>
            <a:r>
              <a:rPr lang="en" sz="3044"/>
              <a:t> to </a:t>
            </a:r>
            <a:endParaRPr sz="3044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44"/>
              <a:t>users &amp; builds trust</a:t>
            </a:r>
            <a:endParaRPr sz="3044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73" name="Google Shape;4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725" y="1597875"/>
            <a:ext cx="4656426" cy="269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3"/>
          <p:cNvSpPr txBox="1"/>
          <p:nvPr>
            <p:ph type="title"/>
          </p:nvPr>
        </p:nvSpPr>
        <p:spPr>
          <a:xfrm>
            <a:off x="1303800" y="4917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Market</a:t>
            </a:r>
            <a:endParaRPr/>
          </a:p>
        </p:txBody>
      </p:sp>
      <p:sp>
        <p:nvSpPr>
          <p:cNvPr id="479" name="Google Shape;479;p43"/>
          <p:cNvSpPr txBox="1"/>
          <p:nvPr>
            <p:ph idx="1" type="body"/>
          </p:nvPr>
        </p:nvSpPr>
        <p:spPr>
          <a:xfrm>
            <a:off x="1303800" y="1152775"/>
            <a:ext cx="7352700" cy="38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700" y="1264650"/>
            <a:ext cx="6863600" cy="35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</a:rPr>
              <a:t>Overview </a:t>
            </a:r>
            <a:endParaRPr/>
          </a:p>
        </p:txBody>
      </p:sp>
      <p:sp>
        <p:nvSpPr>
          <p:cNvPr id="486" name="Google Shape;486;p44"/>
          <p:cNvSpPr txBox="1"/>
          <p:nvPr>
            <p:ph idx="1" type="body"/>
          </p:nvPr>
        </p:nvSpPr>
        <p:spPr>
          <a:xfrm>
            <a:off x="1303800" y="1203075"/>
            <a:ext cx="7478400" cy="38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" sz="1600">
                <a:solidFill>
                  <a:srgbClr val="0D0D0D"/>
                </a:solidFill>
                <a:highlight>
                  <a:srgbClr val="FFFFFF"/>
                </a:highlight>
              </a:rPr>
              <a:t>nteroperability 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</a:rPr>
              <a:t>Emphasizes seamless collaboration </a:t>
            </a:r>
            <a:endParaRPr sz="1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</a:rPr>
              <a:t>among security controls in mesh</a:t>
            </a:r>
            <a:endParaRPr sz="1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1600"/>
              <a:buChar char="●"/>
            </a:pPr>
            <a:r>
              <a:rPr b="1" lang="en" sz="1600">
                <a:solidFill>
                  <a:srgbClr val="0D0D0D"/>
                </a:solidFill>
                <a:highlight>
                  <a:srgbClr val="FFFFFF"/>
                </a:highlight>
              </a:rPr>
              <a:t>Adaptive Response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</a:rPr>
              <a:t>Adapts and responds in real-time to </a:t>
            </a:r>
            <a:endParaRPr sz="1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</a:rPr>
              <a:t>emerging threats, resilience against </a:t>
            </a:r>
            <a:endParaRPr sz="1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</a:rPr>
              <a:t>Cyber attacks</a:t>
            </a:r>
            <a:endParaRPr sz="1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1600"/>
              <a:buChar char="●"/>
            </a:pPr>
            <a:r>
              <a:rPr b="1" lang="en" sz="1600">
                <a:solidFill>
                  <a:srgbClr val="0D0D0D"/>
                </a:solidFill>
                <a:highlight>
                  <a:srgbClr val="FFFFFF"/>
                </a:highlight>
              </a:rPr>
              <a:t>Decentralized Security Controls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</a:rPr>
              <a:t>Distributes security controls throughout the entire digital ecosystem, reducing reliance on fixed boundaries</a:t>
            </a:r>
            <a:endParaRPr sz="14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487" name="Google Shape;4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100" y="1423225"/>
            <a:ext cx="4012674" cy="254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for E-commerce Applications</a:t>
            </a:r>
            <a:endParaRPr/>
          </a:p>
        </p:txBody>
      </p:sp>
      <p:sp>
        <p:nvSpPr>
          <p:cNvPr id="493" name="Google Shape;493;p45"/>
          <p:cNvSpPr txBox="1"/>
          <p:nvPr>
            <p:ph idx="1" type="body"/>
          </p:nvPr>
        </p:nvSpPr>
        <p:spPr>
          <a:xfrm>
            <a:off x="1303800" y="1391725"/>
            <a:ext cx="7030500" cy="3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2">
                <a:highlight>
                  <a:srgbClr val="FFFFFF"/>
                </a:highlight>
              </a:rPr>
              <a:t>Enhanced Resilience and Business Continuity:</a:t>
            </a:r>
            <a:endParaRPr b="1" sz="1902">
              <a:highlight>
                <a:srgbClr val="FFFFFF"/>
              </a:highlight>
            </a:endParaRPr>
          </a:p>
          <a:p>
            <a:pPr indent="-304119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unito"/>
              <a:buChar char="●"/>
            </a:pPr>
            <a:r>
              <a:rPr lang="en" sz="1902">
                <a:highlight>
                  <a:srgbClr val="FFFFFF"/>
                </a:highlight>
              </a:rPr>
              <a:t>Reduces security incidents by </a:t>
            </a:r>
            <a:endParaRPr sz="1902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2">
                <a:highlight>
                  <a:srgbClr val="FFFFFF"/>
                </a:highlight>
              </a:rPr>
              <a:t>mitigating single points of failure. </a:t>
            </a:r>
            <a:endParaRPr sz="1902">
              <a:highlight>
                <a:srgbClr val="FFFFFF"/>
              </a:highlight>
            </a:endParaRPr>
          </a:p>
          <a:p>
            <a:pPr indent="-304119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unito"/>
              <a:buChar char="●"/>
            </a:pPr>
            <a:r>
              <a:rPr lang="en" sz="1902">
                <a:highlight>
                  <a:srgbClr val="FFFFFF"/>
                </a:highlight>
              </a:rPr>
              <a:t>Minimizes the risk movement </a:t>
            </a:r>
            <a:endParaRPr sz="1902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2">
                <a:highlight>
                  <a:srgbClr val="FFFFFF"/>
                </a:highlight>
              </a:rPr>
              <a:t>within the network.</a:t>
            </a:r>
            <a:endParaRPr sz="1902">
              <a:highlight>
                <a:srgbClr val="FFFFFF"/>
              </a:highlight>
            </a:endParaRPr>
          </a:p>
          <a:p>
            <a:pPr indent="-304119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unito"/>
              <a:buChar char="●"/>
            </a:pPr>
            <a:r>
              <a:rPr lang="en" sz="1902">
                <a:highlight>
                  <a:srgbClr val="FFFFFF"/>
                </a:highlight>
              </a:rPr>
              <a:t>Ensures business continuity and </a:t>
            </a:r>
            <a:endParaRPr sz="1902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2">
                <a:highlight>
                  <a:srgbClr val="FFFFFF"/>
                </a:highlight>
              </a:rPr>
              <a:t>operational resilience</a:t>
            </a:r>
            <a:endParaRPr sz="1902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2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2">
                <a:highlight>
                  <a:srgbClr val="FFFFFF"/>
                </a:highlight>
              </a:rPr>
              <a:t>Compliance with Regulatory Standards</a:t>
            </a:r>
            <a:endParaRPr b="1" sz="1902">
              <a:highlight>
                <a:srgbClr val="FFFFFF"/>
              </a:highlight>
            </a:endParaRPr>
          </a:p>
          <a:p>
            <a:pPr indent="-304119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unito"/>
              <a:buChar char="●"/>
            </a:pPr>
            <a:r>
              <a:rPr lang="en" sz="1902">
                <a:highlight>
                  <a:srgbClr val="FFFFFF"/>
                </a:highlight>
              </a:rPr>
              <a:t>Security controls and measures to </a:t>
            </a:r>
            <a:endParaRPr sz="1902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2">
                <a:highlight>
                  <a:srgbClr val="FFFFFF"/>
                </a:highlight>
              </a:rPr>
              <a:t>meet regulatory mandates.</a:t>
            </a:r>
            <a:endParaRPr sz="1902">
              <a:highlight>
                <a:srgbClr val="FFFFFF"/>
              </a:highlight>
            </a:endParaRPr>
          </a:p>
          <a:p>
            <a:pPr indent="-304119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unito"/>
              <a:buChar char="●"/>
            </a:pPr>
            <a:r>
              <a:rPr lang="en" sz="1902">
                <a:highlight>
                  <a:srgbClr val="FFFFFF"/>
                </a:highlight>
              </a:rPr>
              <a:t>Data privacy regulations, customer privacy</a:t>
            </a:r>
            <a:endParaRPr sz="1902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2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2">
                <a:highlight>
                  <a:srgbClr val="FFFFFF"/>
                </a:highlight>
              </a:rPr>
              <a:t>Protect Customer Data in Online Transactions</a:t>
            </a:r>
            <a:endParaRPr b="1" sz="1902">
              <a:highlight>
                <a:srgbClr val="FFFFFF"/>
              </a:highlight>
            </a:endParaRPr>
          </a:p>
          <a:p>
            <a:pPr indent="-304119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902">
                <a:highlight>
                  <a:srgbClr val="FFFFFF"/>
                </a:highlight>
              </a:rPr>
              <a:t>Cost effective</a:t>
            </a:r>
            <a:endParaRPr sz="1902">
              <a:highlight>
                <a:srgbClr val="FFFFFF"/>
              </a:highlight>
            </a:endParaRPr>
          </a:p>
          <a:p>
            <a:pPr indent="-30411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2">
                <a:highlight>
                  <a:srgbClr val="FFFFFF"/>
                </a:highlight>
              </a:rPr>
              <a:t>Scalable and flexible</a:t>
            </a:r>
            <a:endParaRPr sz="1200">
              <a:highlight>
                <a:srgbClr val="FFFFFF"/>
              </a:highlight>
            </a:endParaRPr>
          </a:p>
        </p:txBody>
      </p:sp>
      <p:pic>
        <p:nvPicPr>
          <p:cNvPr id="494" name="Google Shape;4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197" y="1512900"/>
            <a:ext cx="3799752" cy="306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r>
              <a:rPr lang="en"/>
              <a:t> in eCommerce security</a:t>
            </a:r>
            <a:endParaRPr/>
          </a:p>
        </p:txBody>
      </p:sp>
      <p:sp>
        <p:nvSpPr>
          <p:cNvPr id="500" name="Google Shape;500;p46"/>
          <p:cNvSpPr txBox="1"/>
          <p:nvPr>
            <p:ph idx="1" type="body"/>
          </p:nvPr>
        </p:nvSpPr>
        <p:spPr>
          <a:xfrm>
            <a:off x="1303800" y="1303700"/>
            <a:ext cx="7553700" cy="3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●"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</a:rPr>
              <a:t>Protection of Customer Data 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●"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</a:rPr>
              <a:t>Secure Online Transactions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●"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</a:rPr>
              <a:t>Evolving Cyber Threats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●"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</a:rPr>
              <a:t>Compliant to Regulatory Standards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●"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</a:rPr>
              <a:t>Third-Party Risks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●"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</a:rPr>
              <a:t>Scalability and Performance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501" name="Google Shape;501;p46"/>
          <p:cNvPicPr preferRelativeResize="0"/>
          <p:nvPr/>
        </p:nvPicPr>
        <p:blipFill rotWithShape="1">
          <a:blip r:embed="rId3">
            <a:alphaModFix/>
          </a:blip>
          <a:srcRect b="3781" l="0" r="0" t="0"/>
          <a:stretch/>
        </p:blipFill>
        <p:spPr>
          <a:xfrm>
            <a:off x="5255000" y="1445600"/>
            <a:ext cx="3723675" cy="283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7"/>
          <p:cNvSpPr txBox="1"/>
          <p:nvPr>
            <p:ph type="title"/>
          </p:nvPr>
        </p:nvSpPr>
        <p:spPr>
          <a:xfrm>
            <a:off x="1706225" y="3295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Trends and Innovations</a:t>
            </a:r>
            <a:endParaRPr/>
          </a:p>
        </p:txBody>
      </p:sp>
      <p:sp>
        <p:nvSpPr>
          <p:cNvPr id="507" name="Google Shape;507;p47"/>
          <p:cNvSpPr txBox="1"/>
          <p:nvPr>
            <p:ph idx="1" type="body"/>
          </p:nvPr>
        </p:nvSpPr>
        <p:spPr>
          <a:xfrm>
            <a:off x="707100" y="1692400"/>
            <a:ext cx="7729800" cy="320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Char char="●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</a:rPr>
              <a:t>Zero Trust Security Model</a:t>
            </a:r>
            <a:endParaRPr sz="1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Char char="●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</a:rPr>
              <a:t>Integrate with AI &amp; Machine Learning</a:t>
            </a:r>
            <a:endParaRPr sz="1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Char char="●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</a:rPr>
              <a:t>Quantum-Safe Cryptography</a:t>
            </a:r>
            <a:endParaRPr sz="1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Char char="●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</a:rPr>
              <a:t>Distributed Ledger Technology </a:t>
            </a:r>
            <a:endParaRPr sz="14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Char char="●"/>
            </a:pPr>
            <a:r>
              <a:rPr lang="en" sz="1400">
                <a:solidFill>
                  <a:srgbClr val="0D0D0D"/>
                </a:solidFill>
                <a:highlight>
                  <a:srgbClr val="FFFFFF"/>
                </a:highlight>
              </a:rPr>
              <a:t>Edge Computing and IoT Security</a:t>
            </a:r>
            <a:endParaRPr sz="14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508" name="Google Shape;5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450" y="1328850"/>
            <a:ext cx="4247651" cy="29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Market in future</a:t>
            </a:r>
            <a:endParaRPr/>
          </a:p>
        </p:txBody>
      </p:sp>
      <p:pic>
        <p:nvPicPr>
          <p:cNvPr id="514" name="Google Shape;5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597875"/>
            <a:ext cx="594360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20" name="Google Shape;520;p49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All of t</a:t>
            </a:r>
            <a:r>
              <a:rPr b="1" lang="en" sz="1900"/>
              <a:t>hese technologies are further advancing the e-commerce industry.</a:t>
            </a:r>
            <a:endParaRPr b="1"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Stakeholders are benefitting massively from them.</a:t>
            </a:r>
            <a:endParaRPr b="1"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Businesses that do not utilize these technologies will be outperformed by competitors. </a:t>
            </a:r>
            <a:endParaRPr b="1" sz="1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/>
          <p:nvPr>
            <p:ph type="title"/>
          </p:nvPr>
        </p:nvSpPr>
        <p:spPr>
          <a:xfrm>
            <a:off x="1388550" y="1640100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531" name="Google Shape;531;p51"/>
          <p:cNvSpPr txBox="1"/>
          <p:nvPr>
            <p:ph idx="1" type="body"/>
          </p:nvPr>
        </p:nvSpPr>
        <p:spPr>
          <a:xfrm>
            <a:off x="1303800" y="1261400"/>
            <a:ext cx="75978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https://blog.techliance.com/best-ecommerce-platforms/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https://www.matellio.com/blog/cloud-based-ecommerce-platform/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https://www.upguard.com/blog/cost-of-data-breach#:~:text=Data%20Breaches%20in%20Hybrid%20Cloud,in%20a%20private%20cloud%20environment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https://asponte.com/leveraging-generative-ai-in-e-commerce-a-new-era-of-personalization/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https://chatbotslife.com/generative-ai-chatbot-in-ecommerce-use-cases-benefits-and-statistics-behind-c54b0e83edb2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https://www.linkedin.com/pulse/generative-ai-e-commerce-market-present-development-strategy-sharma/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9"/>
              </a:rPr>
              <a:t>https://www.intuz.com/blog/generative-ai-chatbots-for-ecommerce-customer-support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E-commerce Technology: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1303800" y="1597875"/>
            <a:ext cx="7030500" cy="32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Software Engineering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Industry Cloud Platforms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Generative AI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Cybersecurity Mesh Architecture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Software Engineering?</a:t>
            </a:r>
            <a:endParaRPr/>
          </a:p>
        </p:txBody>
      </p:sp>
      <p:sp>
        <p:nvSpPr>
          <p:cNvPr id="311" name="Google Shape;311;p18"/>
          <p:cNvSpPr txBox="1"/>
          <p:nvPr>
            <p:ph idx="1" type="body"/>
          </p:nvPr>
        </p:nvSpPr>
        <p:spPr>
          <a:xfrm>
            <a:off x="1080150" y="1631225"/>
            <a:ext cx="4136700" cy="24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Systematic development</a:t>
            </a:r>
            <a:endParaRPr b="1" sz="16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just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Operation</a:t>
            </a:r>
            <a:endParaRPr b="1" sz="16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just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Maintenance of software systems</a:t>
            </a:r>
            <a:endParaRPr b="1" sz="16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12" name="Google Shape;3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9338" y="2718700"/>
            <a:ext cx="1472400" cy="14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2512" y="1532625"/>
            <a:ext cx="1186074" cy="118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038" y="764175"/>
            <a:ext cx="6601925" cy="3343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940000" dist="85725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775" y="650288"/>
            <a:ext cx="6831875" cy="3842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925" y="666750"/>
            <a:ext cx="714375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